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3"/>
  </p:notesMasterIdLst>
  <p:sldIdLst>
    <p:sldId id="453" r:id="rId5"/>
    <p:sldId id="428" r:id="rId6"/>
    <p:sldId id="455" r:id="rId7"/>
    <p:sldId id="438" r:id="rId8"/>
    <p:sldId id="444" r:id="rId9"/>
    <p:sldId id="446" r:id="rId10"/>
    <p:sldId id="456" r:id="rId11"/>
    <p:sldId id="457" r:id="rId12"/>
  </p:sldIdLst>
  <p:sldSz cx="9144000" cy="6858000" type="screen4x3"/>
  <p:notesSz cx="6797675" cy="987425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38" autoAdjust="0"/>
  </p:normalViewPr>
  <p:slideViewPr>
    <p:cSldViewPr>
      <p:cViewPr varScale="1">
        <p:scale>
          <a:sx n="77" d="100"/>
          <a:sy n="77" d="100"/>
        </p:scale>
        <p:origin x="-1080" y="-102"/>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6/17/2014</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slide" Target="../slides/slide7.xml"/><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slide" Target="../slides/slide6.xml"/><Relationship Id="rId5" Type="http://schemas.openxmlformats.org/officeDocument/2006/relationships/slide" Target="../slides/slide1.xml"/><Relationship Id="rId4" Type="http://schemas.openxmlformats.org/officeDocument/2006/relationships/slide" Target="../slides/slide5.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67739"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4" action="ppaction://hlinksldjump"/>
          </p:cNvPr>
          <p:cNvSpPr/>
          <p:nvPr userDrawn="1"/>
        </p:nvSpPr>
        <p:spPr>
          <a:xfrm>
            <a:off x="3035747" y="7192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5"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LO4</a:t>
            </a:r>
            <a:endParaRPr lang="en-GB" sz="1400" b="1" dirty="0"/>
          </a:p>
        </p:txBody>
      </p:sp>
      <p:sp>
        <p:nvSpPr>
          <p:cNvPr id="11" name="Round Same Side Corner Rectangle 10">
            <a:hlinkClick r:id="rId6" action="ppaction://hlinksldjump"/>
          </p:cNvPr>
          <p:cNvSpPr/>
          <p:nvPr userDrawn="1"/>
        </p:nvSpPr>
        <p:spPr>
          <a:xfrm>
            <a:off x="3503755" y="71720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7" action="ppaction://hlinksldjump"/>
          </p:cNvPr>
          <p:cNvSpPr/>
          <p:nvPr userDrawn="1"/>
        </p:nvSpPr>
        <p:spPr>
          <a:xfrm>
            <a:off x="3972186" y="71644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3"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2"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01 – Developing a Website</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TextBox 7"/>
          <p:cNvSpPr txBox="1"/>
          <p:nvPr/>
        </p:nvSpPr>
        <p:spPr>
          <a:xfrm>
            <a:off x="1547664" y="530677"/>
            <a:ext cx="6912768" cy="954107"/>
          </a:xfrm>
          <a:prstGeom prst="rect">
            <a:avLst/>
          </a:prstGeom>
          <a:noFill/>
        </p:spPr>
        <p:txBody>
          <a:bodyPr wrap="square" rtlCol="0">
            <a:spAutoFit/>
          </a:bodyPr>
          <a:lstStyle/>
          <a:p>
            <a:r>
              <a:rPr lang="en-GB" sz="2800" b="1" dirty="0" smtClean="0">
                <a:solidFill>
                  <a:schemeClr val="tx1">
                    <a:lumMod val="50000"/>
                    <a:lumOff val="50000"/>
                  </a:schemeClr>
                </a:solidFill>
              </a:rPr>
              <a:t>OCR Nationals – Level 02</a:t>
            </a:r>
          </a:p>
          <a:p>
            <a:r>
              <a:rPr lang="en-GB" sz="2800" b="1" dirty="0" smtClean="0">
                <a:solidFill>
                  <a:schemeClr val="tx1">
                    <a:lumMod val="50000"/>
                    <a:lumOff val="50000"/>
                  </a:schemeClr>
                </a:solidFill>
              </a:rPr>
              <a:t>Website Design and Creation</a:t>
            </a:r>
            <a:endParaRPr lang="en-GB" sz="2800" b="1" dirty="0">
              <a:solidFill>
                <a:schemeClr val="tx1">
                  <a:lumMod val="50000"/>
                  <a:lumOff val="50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431666"/>
            <a:ext cx="1152128" cy="1152128"/>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6136" y="1916832"/>
            <a:ext cx="2952328" cy="2952328"/>
          </a:xfrm>
          <a:prstGeom prst="rect">
            <a:avLst/>
          </a:prstGeom>
        </p:spPr>
      </p:pic>
    </p:spTree>
    <p:extLst>
      <p:ext uri="{BB962C8B-B14F-4D97-AF65-F5344CB8AC3E}">
        <p14:creationId xmlns:p14="http://schemas.microsoft.com/office/powerpoint/2010/main" val="232384614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708655324"/>
              </p:ext>
            </p:extLst>
          </p:nvPr>
        </p:nvGraphicFramePr>
        <p:xfrm>
          <a:off x="6408514" y="2060848"/>
          <a:ext cx="2411958" cy="246054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0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200" dirty="0" smtClean="0">
                        <a:effectLst/>
                        <a:latin typeface="Calibri" pitchFamily="34" charset="0"/>
                        <a:ea typeface="Times New Roman"/>
                        <a:cs typeface="Calibri" pitchFamily="34" charset="0"/>
                      </a:endParaRPr>
                    </a:p>
                    <a:p>
                      <a:pPr marL="177800" indent="-177800" algn="l">
                        <a:spcAft>
                          <a:spcPts val="600"/>
                        </a:spcAft>
                        <a:buFontTx/>
                        <a:buBlip>
                          <a:blip r:embed="rId3"/>
                        </a:buBlip>
                      </a:pPr>
                      <a:r>
                        <a:rPr lang="en-GB" sz="1400" baseline="0" dirty="0" err="1" smtClean="0">
                          <a:effectLst/>
                          <a:latin typeface="Calibri" pitchFamily="34" charset="0"/>
                          <a:ea typeface="Times New Roman"/>
                          <a:cs typeface="Calibri" pitchFamily="34" charset="0"/>
                        </a:rPr>
                        <a:t>Spreadsheet</a:t>
                      </a:r>
                      <a:endParaRPr lang="en-GB" sz="1400" baseline="0" dirty="0" smtClean="0">
                        <a:effectLst/>
                        <a:latin typeface="Calibri" pitchFamily="34" charset="0"/>
                        <a:ea typeface="Times New Roman"/>
                        <a:cs typeface="Calibri" pitchFamily="34" charset="0"/>
                      </a:endParaRPr>
                    </a:p>
                    <a:p>
                      <a:pPr marL="177800" indent="-177800" algn="l">
                        <a:spcAft>
                          <a:spcPts val="600"/>
                        </a:spcAft>
                        <a:buFontTx/>
                        <a:buBlip>
                          <a:blip r:embed="rId3"/>
                        </a:buBlip>
                      </a:pPr>
                      <a:r>
                        <a:rPr lang="en-GB" sz="1400" baseline="0" dirty="0" smtClean="0">
                          <a:effectLst/>
                          <a:latin typeface="Calibri" pitchFamily="34" charset="0"/>
                          <a:ea typeface="Times New Roman"/>
                          <a:cs typeface="Calibri" pitchFamily="34" charset="0"/>
                        </a:rPr>
                        <a:t>Database</a:t>
                      </a:r>
                    </a:p>
                    <a:p>
                      <a:pPr marL="177800" indent="-177800" algn="l">
                        <a:spcAft>
                          <a:spcPts val="600"/>
                        </a:spcAft>
                        <a:buFontTx/>
                        <a:buBlip>
                          <a:blip r:embed="rId3"/>
                        </a:buBlip>
                      </a:pPr>
                      <a:r>
                        <a:rPr lang="en-GB" sz="1400" baseline="0" dirty="0" smtClean="0">
                          <a:effectLst/>
                          <a:latin typeface="Calibri" pitchFamily="34" charset="0"/>
                          <a:ea typeface="Times New Roman"/>
                          <a:cs typeface="Calibri" pitchFamily="34" charset="0"/>
                        </a:rPr>
                        <a:t>User Requirements</a:t>
                      </a:r>
                    </a:p>
                    <a:p>
                      <a:pPr marL="177800" indent="-177800" algn="l">
                        <a:spcAft>
                          <a:spcPts val="600"/>
                        </a:spcAft>
                        <a:buFontTx/>
                        <a:buBlip>
                          <a:blip r:embed="rId3"/>
                        </a:buBlip>
                      </a:pPr>
                      <a:r>
                        <a:rPr lang="en-GB" sz="1400" baseline="0" dirty="0" smtClean="0">
                          <a:effectLst/>
                          <a:latin typeface="Calibri" pitchFamily="34" charset="0"/>
                          <a:ea typeface="Times New Roman"/>
                          <a:cs typeface="Calibri" pitchFamily="34" charset="0"/>
                        </a:rPr>
                        <a:t>Relevant Information</a:t>
                      </a:r>
                    </a:p>
                    <a:p>
                      <a:pPr marL="177800" indent="-177800" algn="l">
                        <a:spcAft>
                          <a:spcPts val="600"/>
                        </a:spcAft>
                        <a:buFontTx/>
                        <a:buBlip>
                          <a:blip r:embed="rId3"/>
                        </a:buBlip>
                      </a:pPr>
                      <a:r>
                        <a:rPr lang="en-GB" sz="1400" baseline="0" dirty="0" smtClean="0">
                          <a:effectLst/>
                          <a:latin typeface="Calibri" pitchFamily="34" charset="0"/>
                          <a:ea typeface="Times New Roman"/>
                          <a:cs typeface="Calibri" pitchFamily="34" charset="0"/>
                        </a:rPr>
                        <a:t>Purpose and Audience </a:t>
                      </a:r>
                    </a:p>
                    <a:p>
                      <a:pPr marL="177800" indent="-177800" algn="l">
                        <a:spcAft>
                          <a:spcPts val="600"/>
                        </a:spcAft>
                        <a:buFontTx/>
                        <a:buBlip>
                          <a:blip r:embed="rId3"/>
                        </a:buBlip>
                      </a:pPr>
                      <a:r>
                        <a:rPr lang="en-GB" sz="1400" baseline="0" dirty="0" smtClean="0">
                          <a:solidFill>
                            <a:srgbClr val="FF0000"/>
                          </a:solidFill>
                          <a:effectLst/>
                          <a:latin typeface="Calibri" pitchFamily="34" charset="0"/>
                          <a:ea typeface="Times New Roman"/>
                          <a:cs typeface="Calibri" pitchFamily="34" charset="0"/>
                        </a:rPr>
                        <a:t>Appropriateness (M/D)</a:t>
                      </a:r>
                    </a:p>
                    <a:p>
                      <a:pPr marL="177800" indent="-177800" algn="l">
                        <a:spcAft>
                          <a:spcPts val="0"/>
                        </a:spcAft>
                        <a:buFontTx/>
                        <a:buBlip>
                          <a:blip r:embed="rId3"/>
                        </a:buBlip>
                      </a:pPr>
                      <a:endParaRPr lang="en-GB" sz="1200" dirty="0">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t>LO4 </a:t>
            </a:r>
            <a:r>
              <a:rPr lang="en-GB" sz="1600" b="1" dirty="0"/>
              <a:t>- </a:t>
            </a:r>
            <a:r>
              <a:rPr lang="en-GB" sz="1600" dirty="0"/>
              <a:t>Create </a:t>
            </a:r>
            <a:r>
              <a:rPr lang="en-GB" sz="1600" dirty="0" smtClean="0"/>
              <a:t>interactive elements</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Smarts Leisure Park </a:t>
            </a:r>
            <a:r>
              <a:rPr lang="en-GB" sz="1400" dirty="0">
                <a:latin typeface="Calibri" pitchFamily="34" charset="0"/>
                <a:cs typeface="Calibri" pitchFamily="34" charset="0"/>
              </a:rPr>
              <a:t>create more </a:t>
            </a:r>
            <a:r>
              <a:rPr lang="en-GB" sz="1400" dirty="0" smtClean="0">
                <a:latin typeface="Calibri" pitchFamily="34" charset="0"/>
                <a:cs typeface="Calibri" pitchFamily="34" charset="0"/>
              </a:rPr>
              <a:t>user interaction within </a:t>
            </a:r>
            <a:r>
              <a:rPr lang="en-GB" sz="1400" dirty="0">
                <a:latin typeface="Calibri" pitchFamily="34" charset="0"/>
                <a:cs typeface="Calibri" pitchFamily="34" charset="0"/>
              </a:rPr>
              <a:t>their website.</a:t>
            </a:r>
          </a:p>
        </p:txBody>
      </p:sp>
      <p:graphicFrame>
        <p:nvGraphicFramePr>
          <p:cNvPr id="50" name="Table 49"/>
          <p:cNvGraphicFramePr>
            <a:graphicFrameLocks noGrp="1"/>
          </p:cNvGraphicFramePr>
          <p:nvPr>
            <p:extLst>
              <p:ext uri="{D42A27DB-BD31-4B8C-83A1-F6EECF244321}">
                <p14:modId xmlns:p14="http://schemas.microsoft.com/office/powerpoint/2010/main" val="2122257150"/>
              </p:ext>
            </p:extLst>
          </p:nvPr>
        </p:nvGraphicFramePr>
        <p:xfrm>
          <a:off x="395536" y="2244432"/>
          <a:ext cx="5904656" cy="4480560"/>
        </p:xfrm>
        <a:graphic>
          <a:graphicData uri="http://schemas.openxmlformats.org/drawingml/2006/table">
            <a:tbl>
              <a:tblPr firstRow="1" bandRow="1">
                <a:tableStyleId>{2D5ABB26-0587-4C30-8999-92F81FD0307C}</a:tableStyleId>
              </a:tblPr>
              <a:tblGrid>
                <a:gridCol w="5904656"/>
              </a:tblGrid>
              <a:tr h="432048">
                <a:tc>
                  <a:txBody>
                    <a:bodyPr/>
                    <a:lstStyle/>
                    <a:p>
                      <a:r>
                        <a:rPr lang="en-GB" sz="1600" dirty="0" smtClean="0"/>
                        <a:t>Smarts Leisure Park have asked you to design a multimedia website for Smarts Leisure Park. Smarts Leisure Park is a new national company that has been asked to co-ordinate household recycling for the whole country. Smarts Leisure Park is working with local councils to provide every house in the country with the following equipment:</a:t>
                      </a:r>
                    </a:p>
                    <a:p>
                      <a:pPr marL="536575" lvl="1" indent="-195263">
                        <a:buFont typeface="Arial" pitchFamily="34" charset="0"/>
                        <a:buChar char="•"/>
                      </a:pPr>
                      <a:r>
                        <a:rPr lang="en-GB" sz="1600" dirty="0" smtClean="0"/>
                        <a:t>A black recycling bin for general waste for general household waste.</a:t>
                      </a:r>
                    </a:p>
                    <a:p>
                      <a:pPr marL="536575" lvl="1" indent="-195263">
                        <a:buFont typeface="Arial" pitchFamily="34" charset="0"/>
                        <a:buChar char="•"/>
                      </a:pPr>
                      <a:r>
                        <a:rPr lang="en-GB" sz="1600" dirty="0" smtClean="0"/>
                        <a:t>A green recycling bin for garden waste and cardboard.</a:t>
                      </a:r>
                    </a:p>
                    <a:p>
                      <a:pPr marL="536575" lvl="1" indent="-195263">
                        <a:buFont typeface="Arial" pitchFamily="34" charset="0"/>
                        <a:buChar char="•"/>
                      </a:pPr>
                      <a:r>
                        <a:rPr lang="en-GB" sz="1600" dirty="0" smtClean="0"/>
                        <a:t>A yellow box for tins, plastic and glass.</a:t>
                      </a:r>
                    </a:p>
                    <a:p>
                      <a:pPr marL="365760" lvl="1" indent="-256032">
                        <a:buSzPct val="68000"/>
                        <a:buFont typeface="Wingdings 3"/>
                        <a:buChar char=""/>
                      </a:pPr>
                      <a:r>
                        <a:rPr lang="en-GB" sz="1600" dirty="0" smtClean="0"/>
                        <a:t>The new website should now have more interactivity on a page to make it more professional and more interactive. They have come up with the idea of making it more fun by having rollover objects and in this way they can add more images without scrolling</a:t>
                      </a:r>
                      <a:r>
                        <a:rPr lang="en-GB" sz="1600" baseline="0" dirty="0" smtClean="0"/>
                        <a:t> the page or moving away from their house style.</a:t>
                      </a:r>
                      <a:endParaRPr kumimoji="0" lang="en-GB" sz="12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r>
            </a:tbl>
          </a:graphicData>
        </a:graphic>
      </p:graphicFrame>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673103816"/>
              </p:ext>
            </p:extLst>
          </p:nvPr>
        </p:nvGraphicFramePr>
        <p:xfrm>
          <a:off x="6228184" y="2060848"/>
          <a:ext cx="2592288" cy="4106467"/>
        </p:xfrm>
        <a:graphic>
          <a:graphicData uri="http://schemas.openxmlformats.org/drawingml/2006/table">
            <a:tbl>
              <a:tblPr firstRow="1" firstCol="1" lastRow="1" lastCol="1" bandRow="1" bandCol="1">
                <a:tableStyleId>{2D5ABB26-0587-4C30-8999-92F81FD0307C}</a:tableStyleId>
              </a:tblPr>
              <a:tblGrid>
                <a:gridCol w="2592288"/>
              </a:tblGrid>
              <a:tr h="357427">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Rollover Images</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Interactive buttons</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Second pictures to compliment the first</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Additional rollovers (M/D)</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Suitable images (M/D)</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Clear indication of purpose (M/D)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Consistent rollovers (D)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Use of Scripts (D)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Java Clock, calendar, mouse cursor, marquee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t>LO4 - </a:t>
            </a:r>
            <a:r>
              <a:rPr lang="en-GB" sz="1600" dirty="0" smtClean="0"/>
              <a:t>Create </a:t>
            </a:r>
            <a:r>
              <a:rPr lang="en-GB" sz="1600" dirty="0"/>
              <a:t>functioning hyperlinks</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Smarts Leisure Park </a:t>
            </a:r>
            <a:r>
              <a:rPr lang="en-GB" sz="1400" dirty="0">
                <a:latin typeface="Calibri" pitchFamily="34" charset="0"/>
                <a:cs typeface="Calibri" pitchFamily="34" charset="0"/>
              </a:rPr>
              <a:t>create more user interaction within their website.</a:t>
            </a:r>
          </a:p>
        </p:txBody>
      </p:sp>
      <p:graphicFrame>
        <p:nvGraphicFramePr>
          <p:cNvPr id="50" name="Table 49"/>
          <p:cNvGraphicFramePr>
            <a:graphicFrameLocks noGrp="1"/>
          </p:cNvGraphicFramePr>
          <p:nvPr>
            <p:extLst>
              <p:ext uri="{D42A27DB-BD31-4B8C-83A1-F6EECF244321}">
                <p14:modId xmlns:p14="http://schemas.microsoft.com/office/powerpoint/2010/main" val="649154410"/>
              </p:ext>
            </p:extLst>
          </p:nvPr>
        </p:nvGraphicFramePr>
        <p:xfrm>
          <a:off x="395536" y="2189192"/>
          <a:ext cx="5832648" cy="3901440"/>
        </p:xfrm>
        <a:graphic>
          <a:graphicData uri="http://schemas.openxmlformats.org/drawingml/2006/table">
            <a:tbl>
              <a:tblPr firstRow="1" bandRow="1">
                <a:tableStyleId>{2D5ABB26-0587-4C30-8999-92F81FD0307C}</a:tableStyleId>
              </a:tblPr>
              <a:tblGrid>
                <a:gridCol w="216024"/>
                <a:gridCol w="5616624"/>
              </a:tblGrid>
              <a:tr h="2880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kern="1200" noProof="0" dirty="0" smtClean="0">
                          <a:solidFill>
                            <a:schemeClr val="tx1"/>
                          </a:solidFill>
                          <a:effectLst/>
                          <a:latin typeface="+mn-lt"/>
                          <a:ea typeface="+mn-ea"/>
                          <a:cs typeface="+mn-cs"/>
                        </a:rPr>
                        <a:t>Assignment Tasks (P, M, D)</a:t>
                      </a:r>
                    </a:p>
                  </a:txBody>
                  <a:tcPr>
                    <a:noFill/>
                  </a:tcPr>
                </a:tc>
                <a:tc hMerge="1">
                  <a:txBody>
                    <a:bodyPr/>
                    <a:lstStyle/>
                    <a:p>
                      <a:endParaRPr lang="en-GB" dirty="0"/>
                    </a:p>
                  </a:txBody>
                  <a:tcPr/>
                </a:tc>
              </a:tr>
              <a:tr h="297110">
                <a:tc>
                  <a:txBody>
                    <a:bodyPr/>
                    <a:lstStyle/>
                    <a:p>
                      <a:pPr marL="0" indent="0" algn="ctr" rtl="0" eaLnBrk="1" latinLnBrk="0" hangingPunct="1"/>
                      <a:endParaRPr kumimoji="0" lang="en-GB" sz="1500" b="0" kern="1200" dirty="0" smtClean="0">
                        <a:solidFill>
                          <a:schemeClr val="bg1"/>
                        </a:solidFill>
                        <a:latin typeface="Calibri" pitchFamily="34" charset="0"/>
                        <a:ea typeface="+mn-ea"/>
                        <a:cs typeface="+mn-cs"/>
                      </a:endParaRPr>
                    </a:p>
                  </a:txBody>
                  <a:tcPr anchor="ctr">
                    <a:noFill/>
                  </a:tcPr>
                </a:tc>
                <a:tc rowSpan="2">
                  <a:txBody>
                    <a:bodyPr/>
                    <a:lstStyle/>
                    <a:p>
                      <a:r>
                        <a:rPr kumimoji="0" lang="en-GB" sz="1500" kern="1200" dirty="0" smtClean="0">
                          <a:solidFill>
                            <a:schemeClr val="tx1"/>
                          </a:solidFill>
                          <a:effectLst/>
                          <a:latin typeface="+mn-lt"/>
                          <a:ea typeface="+mn-ea"/>
                          <a:cs typeface="+mn-cs"/>
                        </a:rPr>
                        <a:t>To achieve a </a:t>
                      </a:r>
                      <a:r>
                        <a:rPr kumimoji="0" lang="en-GB" sz="1500" b="1" kern="1200" dirty="0" smtClean="0">
                          <a:solidFill>
                            <a:schemeClr val="tx1"/>
                          </a:solidFill>
                          <a:effectLst/>
                          <a:latin typeface="+mn-lt"/>
                          <a:ea typeface="+mn-ea"/>
                          <a:cs typeface="+mn-cs"/>
                        </a:rPr>
                        <a:t>Pass grade</a:t>
                      </a:r>
                      <a:r>
                        <a:rPr kumimoji="0" lang="en-GB" sz="1500" kern="1200" dirty="0" smtClean="0">
                          <a:solidFill>
                            <a:schemeClr val="tx1"/>
                          </a:solidFill>
                          <a:effectLst/>
                          <a:latin typeface="+mn-lt"/>
                          <a:ea typeface="+mn-ea"/>
                          <a:cs typeface="+mn-cs"/>
                        </a:rPr>
                        <a:t>:</a:t>
                      </a:r>
                    </a:p>
                    <a:p>
                      <a:r>
                        <a:rPr kumimoji="0" lang="en-GB" sz="1500" b="0" i="0" u="none" strike="noStrike" kern="1200" baseline="0" dirty="0" smtClean="0">
                          <a:solidFill>
                            <a:schemeClr val="tx1"/>
                          </a:solidFill>
                          <a:latin typeface="+mn-lt"/>
                          <a:ea typeface="+mn-ea"/>
                          <a:cs typeface="+mn-cs"/>
                        </a:rPr>
                        <a:t>Candidates will include one or more rollover images / buttons in their website. 	</a:t>
                      </a:r>
                    </a:p>
                    <a:p>
                      <a:pPr lvl="0"/>
                      <a:endParaRPr kumimoji="0" lang="en-GB" sz="900" kern="1200" dirty="0" smtClean="0">
                        <a:solidFill>
                          <a:schemeClr val="tx1"/>
                        </a:solidFill>
                        <a:effectLst/>
                        <a:latin typeface="+mn-lt"/>
                        <a:ea typeface="+mn-ea"/>
                        <a:cs typeface="+mn-cs"/>
                      </a:endParaRPr>
                    </a:p>
                    <a:p>
                      <a:r>
                        <a:rPr kumimoji="0" lang="en-GB" sz="1500" kern="1200" dirty="0" smtClean="0">
                          <a:solidFill>
                            <a:schemeClr val="tx1"/>
                          </a:solidFill>
                          <a:effectLst/>
                          <a:latin typeface="+mn-lt"/>
                          <a:ea typeface="+mn-ea"/>
                          <a:cs typeface="+mn-cs"/>
                        </a:rPr>
                        <a:t>To achieve a </a:t>
                      </a:r>
                      <a:r>
                        <a:rPr kumimoji="0" lang="en-GB" sz="1500" b="1" kern="1200" dirty="0" smtClean="0">
                          <a:solidFill>
                            <a:schemeClr val="tx1"/>
                          </a:solidFill>
                          <a:effectLst/>
                          <a:latin typeface="+mn-lt"/>
                          <a:ea typeface="+mn-ea"/>
                          <a:cs typeface="+mn-cs"/>
                        </a:rPr>
                        <a:t>Merit grade</a:t>
                      </a:r>
                      <a:r>
                        <a:rPr kumimoji="0" lang="en-GB" sz="1500" kern="1200" dirty="0" smtClean="0">
                          <a:solidFill>
                            <a:schemeClr val="tx1"/>
                          </a:solidFill>
                          <a:effectLst/>
                          <a:latin typeface="+mn-lt"/>
                          <a:ea typeface="+mn-ea"/>
                          <a:cs typeface="+mn-cs"/>
                        </a:rPr>
                        <a:t>:</a:t>
                      </a:r>
                    </a:p>
                    <a:p>
                      <a:r>
                        <a:rPr kumimoji="0" lang="en-GB" sz="1500" b="0" i="0" u="none" strike="noStrike" kern="1200" baseline="0" dirty="0" smtClean="0">
                          <a:solidFill>
                            <a:schemeClr val="tx1"/>
                          </a:solidFill>
                          <a:latin typeface="+mn-lt"/>
                          <a:ea typeface="+mn-ea"/>
                          <a:cs typeface="+mn-cs"/>
                        </a:rPr>
                        <a:t>Candidates will include at least two different rollover objects in their website. </a:t>
                      </a:r>
                    </a:p>
                    <a:p>
                      <a:r>
                        <a:rPr kumimoji="0" lang="en-GB" sz="1500" b="0" i="0" u="none" strike="noStrike" kern="1200" baseline="0" dirty="0" smtClean="0">
                          <a:solidFill>
                            <a:schemeClr val="tx1"/>
                          </a:solidFill>
                          <a:latin typeface="+mn-lt"/>
                          <a:ea typeface="+mn-ea"/>
                          <a:cs typeface="+mn-cs"/>
                        </a:rPr>
                        <a:t>They will also add one further interactive element. </a:t>
                      </a:r>
                    </a:p>
                    <a:p>
                      <a:endParaRPr kumimoji="0" lang="en-GB" sz="10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kern="1200" dirty="0" smtClean="0">
                          <a:solidFill>
                            <a:schemeClr val="tx1"/>
                          </a:solidFill>
                          <a:effectLst/>
                          <a:latin typeface="+mn-lt"/>
                          <a:ea typeface="+mn-ea"/>
                          <a:cs typeface="+mn-cs"/>
                        </a:rPr>
                        <a:t>To achieve a </a:t>
                      </a:r>
                      <a:r>
                        <a:rPr kumimoji="0" lang="en-GB" sz="1500" b="1" kern="1200" dirty="0" smtClean="0">
                          <a:solidFill>
                            <a:schemeClr val="tx1"/>
                          </a:solidFill>
                          <a:effectLst/>
                          <a:latin typeface="+mn-lt"/>
                          <a:ea typeface="+mn-ea"/>
                          <a:cs typeface="+mn-cs"/>
                        </a:rPr>
                        <a:t>Distinction grade</a:t>
                      </a:r>
                      <a:r>
                        <a:rPr kumimoji="0" lang="en-GB" sz="1500" kern="1200" dirty="0" smtClean="0">
                          <a:solidFill>
                            <a:schemeClr val="tx1"/>
                          </a:solidFill>
                          <a:effectLst/>
                          <a:latin typeface="+mn-lt"/>
                          <a:ea typeface="+mn-ea"/>
                          <a:cs typeface="+mn-cs"/>
                        </a:rPr>
                        <a:t>:</a:t>
                      </a:r>
                    </a:p>
                    <a:p>
                      <a:r>
                        <a:rPr kumimoji="0" lang="en-GB" sz="1500" b="0" i="0" u="none" strike="noStrike" kern="1200" baseline="0" dirty="0" smtClean="0">
                          <a:solidFill>
                            <a:schemeClr val="tx1"/>
                          </a:solidFill>
                          <a:latin typeface="+mn-lt"/>
                          <a:ea typeface="+mn-ea"/>
                          <a:cs typeface="+mn-cs"/>
                        </a:rPr>
                        <a:t>Candidates will include at least three rollover objects in their website. </a:t>
                      </a:r>
                    </a:p>
                    <a:p>
                      <a:r>
                        <a:rPr kumimoji="0" lang="en-GB" sz="1500" b="0" i="0" u="none" strike="noStrike" kern="1200" baseline="0" dirty="0" smtClean="0">
                          <a:solidFill>
                            <a:schemeClr val="tx1"/>
                          </a:solidFill>
                          <a:latin typeface="+mn-lt"/>
                          <a:ea typeface="+mn-ea"/>
                          <a:cs typeface="+mn-cs"/>
                        </a:rPr>
                        <a:t>A consistent approach should be adopted for button rollovers on all pages. </a:t>
                      </a:r>
                    </a:p>
                    <a:p>
                      <a:r>
                        <a:rPr kumimoji="0" lang="en-GB" sz="1500" b="0" i="0" u="none" strike="noStrike" kern="1200" baseline="0" dirty="0" smtClean="0">
                          <a:solidFill>
                            <a:schemeClr val="tx1"/>
                          </a:solidFill>
                          <a:latin typeface="+mn-lt"/>
                          <a:ea typeface="+mn-ea"/>
                          <a:cs typeface="+mn-cs"/>
                        </a:rPr>
                        <a:t>Some limited use of scripting will also be used, although this might not work as intended. </a:t>
                      </a:r>
                    </a:p>
                  </a:txBody>
                  <a:tcPr/>
                </a:tc>
              </a:tr>
              <a:tr h="300675">
                <a:tc>
                  <a:txBody>
                    <a:bodyPr/>
                    <a:lstStyle/>
                    <a:p>
                      <a:pPr marL="0" indent="0" algn="ctr" rtl="0" eaLnBrk="1" latinLnBrk="0" hangingPunct="1"/>
                      <a:r>
                        <a:rPr kumimoji="0" lang="en-GB" sz="1500" b="0" kern="1200" dirty="0" smtClean="0">
                          <a:solidFill>
                            <a:schemeClr val="bg1"/>
                          </a:solidFill>
                          <a:latin typeface="Calibri" pitchFamily="34" charset="0"/>
                          <a:ea typeface="+mn-ea"/>
                          <a:cs typeface="+mn-cs"/>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5" name="Picture 14"/>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2785212"/>
            <a:ext cx="139732" cy="139732"/>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4077072"/>
            <a:ext cx="139732" cy="139732"/>
          </a:xfrm>
          <a:prstGeom prst="rect">
            <a:avLst/>
          </a:prstGeom>
        </p:spPr>
      </p:pic>
      <p:pic>
        <p:nvPicPr>
          <p:cNvPr id="18" name="Picture 17"/>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4725144"/>
            <a:ext cx="139732" cy="139732"/>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3649308"/>
            <a:ext cx="139732" cy="139732"/>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5157192"/>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5593524"/>
            <a:ext cx="139732" cy="139732"/>
          </a:xfrm>
          <a:prstGeom prst="rect">
            <a:avLst/>
          </a:prstGeom>
        </p:spPr>
      </p:pic>
    </p:spTree>
    <p:extLst>
      <p:ext uri="{BB962C8B-B14F-4D97-AF65-F5344CB8AC3E}">
        <p14:creationId xmlns:p14="http://schemas.microsoft.com/office/powerpoint/2010/main" val="2466644768"/>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Task 1</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2688700474"/>
              </p:ext>
            </p:extLst>
          </p:nvPr>
        </p:nvGraphicFramePr>
        <p:xfrm>
          <a:off x="6408514" y="2060848"/>
          <a:ext cx="2411958" cy="332922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Interactive image rollover</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Adding content interaction.</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Appropriate image choice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Clear Evidencing (M/D)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Fully Functioning (D)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Proportioned images (D)</a:t>
                      </a:r>
                    </a:p>
                    <a:p>
                      <a:pPr marL="177800" indent="-177800" algn="l">
                        <a:spcAft>
                          <a:spcPts val="600"/>
                        </a:spcAft>
                        <a:buFontTx/>
                        <a:buBlip>
                          <a:blip r:embed="rId3"/>
                        </a:buBlip>
                      </a:pPr>
                      <a:endParaRPr lang="en-GB" sz="7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t>LO4 </a:t>
            </a:r>
            <a:r>
              <a:rPr lang="en-GB" sz="1600" b="1" dirty="0"/>
              <a:t>- </a:t>
            </a:r>
            <a:r>
              <a:rPr lang="en-GB" sz="1600" dirty="0"/>
              <a:t>Create functioning hyperlinks</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Smarts Leisure Park </a:t>
            </a:r>
            <a:r>
              <a:rPr lang="en-GB" sz="1400" dirty="0">
                <a:latin typeface="Calibri" pitchFamily="34" charset="0"/>
                <a:cs typeface="Calibri" pitchFamily="34" charset="0"/>
              </a:rPr>
              <a:t>create more user interaction within their website.</a:t>
            </a:r>
          </a:p>
        </p:txBody>
      </p:sp>
      <p:graphicFrame>
        <p:nvGraphicFramePr>
          <p:cNvPr id="50" name="Table 49"/>
          <p:cNvGraphicFramePr>
            <a:graphicFrameLocks noGrp="1"/>
          </p:cNvGraphicFramePr>
          <p:nvPr>
            <p:extLst>
              <p:ext uri="{D42A27DB-BD31-4B8C-83A1-F6EECF244321}">
                <p14:modId xmlns:p14="http://schemas.microsoft.com/office/powerpoint/2010/main" val="81130929"/>
              </p:ext>
            </p:extLst>
          </p:nvPr>
        </p:nvGraphicFramePr>
        <p:xfrm>
          <a:off x="395536" y="2204864"/>
          <a:ext cx="5832648" cy="393192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 M, D)</a:t>
                      </a:r>
                    </a:p>
                    <a:p>
                      <a:pPr marL="0" lvl="1" indent="0">
                        <a:buSzPct val="68000"/>
                        <a:buFont typeface="Wingdings 3"/>
                        <a:buNone/>
                      </a:pPr>
                      <a:r>
                        <a:rPr lang="en-GB" sz="2000" dirty="0" smtClean="0">
                          <a:latin typeface="Calibri" pitchFamily="34" charset="0"/>
                          <a:cs typeface="Calibri" pitchFamily="34" charset="0"/>
                        </a:rPr>
                        <a:t>The new website should now have more interactivity on a page to make it more user friendly and more interactive. They have come up with the idea of making it more fun by having rollover objects and in this way they can add more images without scrolling</a:t>
                      </a:r>
                      <a:r>
                        <a:rPr lang="en-GB" sz="2000" baseline="0" dirty="0" smtClean="0">
                          <a:latin typeface="Calibri" pitchFamily="34" charset="0"/>
                          <a:cs typeface="Calibri" pitchFamily="34" charset="0"/>
                        </a:rPr>
                        <a:t> the page or moving away from their house style. Choose a relevant image and make it a rollover image with a similar themed image, demonstrate doing this and demonstrate it working.</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pPr marL="0" indent="0" algn="ctr" rtl="0" eaLnBrk="1" latinLnBrk="0" hangingPunct="1"/>
                      <a:r>
                        <a:rPr kumimoji="0" lang="en-GB" sz="2000" b="0" kern="1200" dirty="0" smtClean="0">
                          <a:solidFill>
                            <a:schemeClr val="bg1"/>
                          </a:solidFill>
                          <a:latin typeface="Calibri" pitchFamily="34" charset="0"/>
                          <a:ea typeface="+mn-ea"/>
                          <a:cs typeface="Calibri" pitchFamily="34" charset="0"/>
                        </a:rPr>
                        <a:t>1</a:t>
                      </a:r>
                    </a:p>
                  </a:txBody>
                  <a:tcPr anchor="ctr">
                    <a:solidFill>
                      <a:schemeClr val="accent2"/>
                    </a:solidFill>
                  </a:tcPr>
                </a:tc>
                <a:tc rowSpan="2">
                  <a:txBody>
                    <a:bodyPr/>
                    <a:lstStyle/>
                    <a:p>
                      <a:r>
                        <a:rPr kumimoji="0" lang="en-GB" sz="2000" kern="1200" dirty="0" smtClean="0">
                          <a:solidFill>
                            <a:schemeClr val="tx1"/>
                          </a:solidFill>
                          <a:effectLst/>
                          <a:latin typeface="Calibri" pitchFamily="34" charset="0"/>
                          <a:ea typeface="+mn-ea"/>
                          <a:cs typeface="Calibri" pitchFamily="34" charset="0"/>
                        </a:rPr>
                        <a:t>Evidence showing at least one rollover image/button</a:t>
                      </a:r>
                      <a:endParaRPr kumimoji="0" lang="en-GB" sz="2000" kern="1200" baseline="0" dirty="0" smtClean="0">
                        <a:solidFill>
                          <a:schemeClr val="tx1"/>
                        </a:solidFill>
                        <a:latin typeface="Calibri" pitchFamily="34" charset="0"/>
                        <a:ea typeface="+mn-ea"/>
                        <a:cs typeface="Calibri" pitchFamily="34" charset="0"/>
                      </a:endParaRPr>
                    </a:p>
                  </a:txBody>
                  <a:tcPr/>
                </a:tc>
              </a:tr>
              <a:tr h="297110">
                <a:tc>
                  <a:txBody>
                    <a:bodyPr/>
                    <a:lstStyle/>
                    <a:p>
                      <a:pPr marL="0" indent="0" algn="ctr" rtl="0" eaLnBrk="1" latinLnBrk="0" hangingPunct="1"/>
                      <a:endParaRPr kumimoji="0" lang="en-GB" sz="20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Task 2</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t>LO4 </a:t>
            </a:r>
            <a:r>
              <a:rPr lang="en-GB" sz="1600" b="1" dirty="0"/>
              <a:t>- </a:t>
            </a:r>
            <a:r>
              <a:rPr lang="en-GB" sz="1600" dirty="0"/>
              <a:t>Create functioning hyperlinks</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Smarts Leisure Park </a:t>
            </a:r>
            <a:r>
              <a:rPr lang="en-GB" sz="1400" dirty="0">
                <a:latin typeface="Calibri" pitchFamily="34" charset="0"/>
                <a:cs typeface="Calibri" pitchFamily="34" charset="0"/>
              </a:rPr>
              <a:t>create more user interaction within their website.</a:t>
            </a:r>
          </a:p>
        </p:txBody>
      </p:sp>
      <p:graphicFrame>
        <p:nvGraphicFramePr>
          <p:cNvPr id="50" name="Table 49"/>
          <p:cNvGraphicFramePr>
            <a:graphicFrameLocks noGrp="1"/>
          </p:cNvGraphicFramePr>
          <p:nvPr>
            <p:extLst>
              <p:ext uri="{D42A27DB-BD31-4B8C-83A1-F6EECF244321}">
                <p14:modId xmlns:p14="http://schemas.microsoft.com/office/powerpoint/2010/main" val="4222756330"/>
              </p:ext>
            </p:extLst>
          </p:nvPr>
        </p:nvGraphicFramePr>
        <p:xfrm>
          <a:off x="395536" y="2204864"/>
          <a:ext cx="5832648" cy="396240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 M, D)</a:t>
                      </a:r>
                    </a:p>
                    <a:p>
                      <a:pPr marL="0" lvl="1" indent="0">
                        <a:buSzPct val="68000"/>
                        <a:buFont typeface="Wingdings 3"/>
                        <a:buNone/>
                      </a:pPr>
                      <a:r>
                        <a:rPr lang="en-GB" sz="2000" dirty="0" smtClean="0">
                          <a:latin typeface="Calibri" pitchFamily="34" charset="0"/>
                          <a:cs typeface="Calibri" pitchFamily="34" charset="0"/>
                        </a:rPr>
                        <a:t>The new website needs the titles of the pages to stand out more to make the user aware of which page they</a:t>
                      </a:r>
                      <a:r>
                        <a:rPr lang="en-GB" sz="2000" baseline="0" dirty="0" smtClean="0">
                          <a:latin typeface="Calibri" pitchFamily="34" charset="0"/>
                          <a:cs typeface="Calibri" pitchFamily="34" charset="0"/>
                        </a:rPr>
                        <a:t> are on. It has been decided to make them more interactive and bold by adding in Flash Text which will change colour when the mouse lingers on it. Do this by inserting Flash Text with a rollover colour. Make sure the colours stand out against the page background colour.</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dirty="0" smtClean="0">
                          <a:solidFill>
                            <a:schemeClr val="bg1"/>
                          </a:solidFill>
                        </a:rPr>
                        <a:t>2</a:t>
                      </a:r>
                      <a:endParaRPr lang="en-GB" dirty="0">
                        <a:solidFill>
                          <a:schemeClr val="bg1"/>
                        </a:solidFill>
                      </a:endParaRPr>
                    </a:p>
                  </a:txBody>
                  <a:tcPr anchor="ctr">
                    <a:solidFill>
                      <a:schemeClr val="accent2"/>
                    </a:solidFill>
                  </a:tcPr>
                </a:tc>
                <a:tc rowSpan="2">
                  <a:txBody>
                    <a:bodyPr/>
                    <a:lstStyle/>
                    <a:p>
                      <a:r>
                        <a:rPr kumimoji="0" lang="en-GB" sz="2000" kern="1200" baseline="0" dirty="0" smtClean="0">
                          <a:solidFill>
                            <a:srgbClr val="FF0000"/>
                          </a:solidFill>
                          <a:latin typeface="Calibri" pitchFamily="34" charset="0"/>
                          <a:ea typeface="+mn-ea"/>
                          <a:cs typeface="Calibri" pitchFamily="34" charset="0"/>
                        </a:rPr>
                        <a:t>Annotated evidence showing links to 2 external websites.</a:t>
                      </a:r>
                    </a:p>
                  </a:txBody>
                  <a:tcPr/>
                </a:tc>
              </a:tr>
              <a:tr h="297110">
                <a:tc>
                  <a:txBody>
                    <a:bodyPr/>
                    <a:lstStyle/>
                    <a:p>
                      <a:endParaRPr lang="en-GB" dirty="0"/>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297110">
                <a:tc>
                  <a:txBody>
                    <a:bodyPr/>
                    <a:lstStyle/>
                    <a:p>
                      <a:r>
                        <a:rPr lang="en-GB" dirty="0" smtClean="0">
                          <a:solidFill>
                            <a:schemeClr val="bg1"/>
                          </a:solidFill>
                        </a:rPr>
                        <a:t>2</a:t>
                      </a:r>
                      <a:endParaRPr lang="en-GB" dirty="0">
                        <a:solidFill>
                          <a:schemeClr val="bg1"/>
                        </a:solidFill>
                      </a:endParaRPr>
                    </a:p>
                  </a:txBody>
                  <a:tcPr anchor="ctr">
                    <a:solidFill>
                      <a:schemeClr val="tx2">
                        <a:lumMod val="60000"/>
                        <a:lumOff val="40000"/>
                      </a:schemeClr>
                    </a:solidFill>
                  </a:tcPr>
                </a:tc>
                <a:tc>
                  <a:txBody>
                    <a:bodyPr/>
                    <a:lstStyle/>
                    <a:p>
                      <a:r>
                        <a:rPr kumimoji="0" lang="en-GB" sz="2000" kern="1200" baseline="0" dirty="0" smtClean="0">
                          <a:solidFill>
                            <a:schemeClr val="tx2">
                              <a:lumMod val="60000"/>
                              <a:lumOff val="40000"/>
                            </a:schemeClr>
                          </a:solidFill>
                          <a:latin typeface="Calibri" pitchFamily="34" charset="0"/>
                          <a:ea typeface="+mn-ea"/>
                          <a:cs typeface="Calibri" pitchFamily="34" charset="0"/>
                        </a:rPr>
                        <a:t>Detailed evidence of links being added and working.</a:t>
                      </a: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69208400"/>
              </p:ext>
            </p:extLst>
          </p:nvPr>
        </p:nvGraphicFramePr>
        <p:xfrm>
          <a:off x="6408514" y="2060848"/>
          <a:ext cx="2411958" cy="325302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endParaRPr lang="en-GB" sz="200" baseline="0" dirty="0" smtClean="0">
                        <a:solidFill>
                          <a:schemeClr val="tx1"/>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chemeClr val="tx1"/>
                          </a:solidFill>
                          <a:effectLst/>
                          <a:latin typeface="Calibri" pitchFamily="34" charset="0"/>
                          <a:ea typeface="Times New Roman"/>
                          <a:cs typeface="Calibri" pitchFamily="34" charset="0"/>
                        </a:rPr>
                        <a:t>Interactive image rollover</a:t>
                      </a: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chemeClr val="tx1"/>
                          </a:solidFill>
                          <a:effectLst/>
                          <a:latin typeface="Calibri" pitchFamily="34" charset="0"/>
                          <a:ea typeface="Times New Roman"/>
                          <a:cs typeface="Calibri" pitchFamily="34" charset="0"/>
                        </a:rPr>
                        <a:t>Adding content interaction.</a:t>
                      </a: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rgbClr val="FF0000"/>
                          </a:solidFill>
                          <a:effectLst/>
                          <a:latin typeface="Calibri" pitchFamily="34" charset="0"/>
                          <a:ea typeface="Times New Roman"/>
                          <a:cs typeface="Calibri" pitchFamily="34" charset="0"/>
                        </a:rPr>
                        <a:t>Appropriate image choice (M/D)</a:t>
                      </a: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rgbClr val="FF0000"/>
                          </a:solidFill>
                          <a:effectLst/>
                          <a:latin typeface="Calibri" pitchFamily="34" charset="0"/>
                          <a:ea typeface="Times New Roman"/>
                          <a:cs typeface="Calibri" pitchFamily="34" charset="0"/>
                        </a:rPr>
                        <a:t>Clear Evidencing (M/D)</a:t>
                      </a:r>
                    </a:p>
                    <a:p>
                      <a:pPr marL="177800" indent="-177800" algn="l">
                        <a:spcAft>
                          <a:spcPts val="600"/>
                        </a:spcAft>
                        <a:buFontTx/>
                        <a:buBlip>
                          <a:blip r:embed="rId4"/>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Fully Functioning (D)</a:t>
                      </a:r>
                    </a:p>
                    <a:p>
                      <a:pPr marL="177800" indent="-177800" algn="l">
                        <a:spcAft>
                          <a:spcPts val="600"/>
                        </a:spcAft>
                        <a:buFontTx/>
                        <a:buBlip>
                          <a:blip r:embed="rId4"/>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Proportioned images (D)</a:t>
                      </a:r>
                      <a:endParaRPr lang="en-GB" sz="1400" baseline="0" dirty="0">
                        <a:solidFill>
                          <a:schemeClr val="tx2">
                            <a:lumMod val="60000"/>
                            <a:lumOff val="40000"/>
                          </a:schemeClr>
                        </a:solidFill>
                        <a:effectLst/>
                        <a:latin typeface="Calibri" pitchFamily="34" charset="0"/>
                        <a:ea typeface="Times New Roman"/>
                        <a:cs typeface="Calibri" pitchFamily="34" charset="0"/>
                      </a:endParaRPr>
                    </a:p>
                    <a:p>
                      <a:pPr marL="177800" indent="-177800" algn="l">
                        <a:spcAft>
                          <a:spcPts val="600"/>
                        </a:spcAft>
                        <a:buFontTx/>
                        <a:buBlip>
                          <a:blip r:embed="rId4"/>
                        </a:buBlip>
                      </a:pPr>
                      <a:endParaRPr lang="en-GB" sz="9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10" name="Picture 4" descr="Think About"/>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668616" y="2087513"/>
            <a:ext cx="187642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29299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Task 3</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725640796"/>
              </p:ext>
            </p:extLst>
          </p:nvPr>
        </p:nvGraphicFramePr>
        <p:xfrm>
          <a:off x="6408514" y="2060848"/>
          <a:ext cx="2411958" cy="337494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600" dirty="0" smtClean="0">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Linking an the logo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Considering mobile access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Benefits to the user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Consideration of Accessibility (D)</a:t>
                      </a:r>
                    </a:p>
                    <a:p>
                      <a:pPr marL="177800" indent="-177800" algn="l">
                        <a:spcAft>
                          <a:spcPts val="600"/>
                        </a:spcAft>
                        <a:buFontTx/>
                        <a:buBlip>
                          <a:blip r:embed="rId3"/>
                        </a:buBlip>
                      </a:pPr>
                      <a:endParaRPr lang="en-GB" sz="18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t>LO4 </a:t>
            </a:r>
            <a:r>
              <a:rPr lang="en-GB" sz="1600" b="1" dirty="0"/>
              <a:t>- </a:t>
            </a:r>
            <a:r>
              <a:rPr lang="en-GB" sz="1600" dirty="0"/>
              <a:t>Create functioning hyperlinks</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Smarts Leisure Park </a:t>
            </a:r>
            <a:r>
              <a:rPr lang="en-GB" sz="1400" dirty="0">
                <a:latin typeface="Calibri" pitchFamily="34" charset="0"/>
                <a:cs typeface="Calibri" pitchFamily="34" charset="0"/>
              </a:rPr>
              <a:t>create more user interaction within their website.</a:t>
            </a:r>
          </a:p>
        </p:txBody>
      </p:sp>
      <p:graphicFrame>
        <p:nvGraphicFramePr>
          <p:cNvPr id="9" name="Table 8"/>
          <p:cNvGraphicFramePr>
            <a:graphicFrameLocks noGrp="1"/>
          </p:cNvGraphicFramePr>
          <p:nvPr>
            <p:extLst>
              <p:ext uri="{D42A27DB-BD31-4B8C-83A1-F6EECF244321}">
                <p14:modId xmlns:p14="http://schemas.microsoft.com/office/powerpoint/2010/main" val="1172313385"/>
              </p:ext>
            </p:extLst>
          </p:nvPr>
        </p:nvGraphicFramePr>
        <p:xfrm>
          <a:off x="395536" y="2204864"/>
          <a:ext cx="5832648" cy="362712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latin typeface="Calibri" pitchFamily="34" charset="0"/>
                          <a:ea typeface="+mn-ea"/>
                          <a:cs typeface="Calibri" pitchFamily="34" charset="0"/>
                        </a:rPr>
                        <a:t>Smarts Leisure Park would</a:t>
                      </a:r>
                      <a:r>
                        <a:rPr kumimoji="0" lang="en-GB" sz="2000" kern="1200" baseline="0" dirty="0" smtClean="0">
                          <a:solidFill>
                            <a:schemeClr val="tx1"/>
                          </a:solidFill>
                          <a:latin typeface="Calibri" pitchFamily="34" charset="0"/>
                          <a:ea typeface="+mn-ea"/>
                          <a:cs typeface="Calibri" pitchFamily="34" charset="0"/>
                        </a:rPr>
                        <a:t> like to make it easier for the customers to be able to link the Logo to the Home Page and have Alt text on the link to tell them where it is going.  This way if the customer is struggling to get back to the main page or they are running the website on a mobile phone without Flash then they will still be able to get back</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sz="1700" dirty="0" smtClean="0">
                          <a:solidFill>
                            <a:schemeClr val="bg1"/>
                          </a:solidFill>
                          <a:latin typeface="Calibri" pitchFamily="34" charset="0"/>
                          <a:cs typeface="Calibri" pitchFamily="34" charset="0"/>
                        </a:rPr>
                        <a:t>3</a:t>
                      </a:r>
                      <a:endParaRPr lang="en-GB" sz="1700" dirty="0">
                        <a:solidFill>
                          <a:schemeClr val="bg1"/>
                        </a:solidFill>
                        <a:latin typeface="Calibri" pitchFamily="34" charset="0"/>
                        <a:cs typeface="Calibri" pitchFamily="34" charset="0"/>
                      </a:endParaRPr>
                    </a:p>
                  </a:txBody>
                  <a:tcPr anchor="ctr">
                    <a:solidFill>
                      <a:schemeClr val="accent2"/>
                    </a:solidFill>
                  </a:tcPr>
                </a:tc>
                <a:tc>
                  <a:txBody>
                    <a:bodyPr/>
                    <a:lstStyle/>
                    <a:p>
                      <a:r>
                        <a:rPr kumimoji="0" lang="en-GB" sz="2000" kern="1200" dirty="0" smtClean="0">
                          <a:solidFill>
                            <a:schemeClr val="tx1"/>
                          </a:solidFill>
                          <a:effectLst/>
                          <a:latin typeface="Calibri" pitchFamily="34" charset="0"/>
                          <a:ea typeface="+mn-ea"/>
                          <a:cs typeface="Calibri" pitchFamily="34" charset="0"/>
                        </a:rPr>
                        <a:t>Evidence showing one further interactive element</a:t>
                      </a:r>
                      <a:r>
                        <a:rPr kumimoji="0" lang="en-GB" sz="2000" kern="1200" baseline="0" dirty="0" smtClean="0">
                          <a:solidFill>
                            <a:srgbClr val="FF0000"/>
                          </a:solidFill>
                          <a:latin typeface="Calibri" pitchFamily="34" charset="0"/>
                          <a:ea typeface="+mn-ea"/>
                          <a:cs typeface="Calibri" pitchFamily="34" charset="0"/>
                        </a:rPr>
                        <a:t>.</a:t>
                      </a:r>
                    </a:p>
                  </a:txBody>
                  <a:tcPr/>
                </a:tc>
              </a:tr>
              <a:tr h="297110">
                <a:tc>
                  <a:txBody>
                    <a:bodyPr/>
                    <a:lstStyle/>
                    <a:p>
                      <a:r>
                        <a:rPr lang="en-GB" sz="1700" dirty="0" smtClean="0">
                          <a:solidFill>
                            <a:schemeClr val="bg1"/>
                          </a:solidFill>
                          <a:latin typeface="Calibri" pitchFamily="34" charset="0"/>
                          <a:cs typeface="Calibri" pitchFamily="34" charset="0"/>
                        </a:rPr>
                        <a:t>3</a:t>
                      </a:r>
                      <a:endParaRPr lang="en-GB" sz="1700" dirty="0">
                        <a:solidFill>
                          <a:schemeClr val="bg1"/>
                        </a:solidFill>
                        <a:latin typeface="Calibri" pitchFamily="34" charset="0"/>
                        <a:cs typeface="Calibri" pitchFamily="34" charset="0"/>
                      </a:endParaRPr>
                    </a:p>
                  </a:txBody>
                  <a:tcPr anchor="ctr">
                    <a:solidFill>
                      <a:schemeClr val="tx2">
                        <a:lumMod val="60000"/>
                        <a:lumOff val="40000"/>
                      </a:schemeClr>
                    </a:solidFill>
                  </a:tcPr>
                </a:tc>
                <a:tc>
                  <a:txBody>
                    <a:bodyPr/>
                    <a:lstStyle/>
                    <a:p>
                      <a:r>
                        <a:rPr kumimoji="0" lang="en-GB" sz="2000" kern="1200" dirty="0" smtClean="0">
                          <a:solidFill>
                            <a:schemeClr val="tx2">
                              <a:lumMod val="60000"/>
                              <a:lumOff val="40000"/>
                            </a:schemeClr>
                          </a:solidFill>
                          <a:effectLst/>
                          <a:latin typeface="Calibri" pitchFamily="34" charset="0"/>
                          <a:ea typeface="+mn-ea"/>
                          <a:cs typeface="Calibri" pitchFamily="34" charset="0"/>
                        </a:rPr>
                        <a:t>Annotated evidence showing linking the logo with Alt text</a:t>
                      </a:r>
                      <a:r>
                        <a:rPr kumimoji="0" lang="en-GB" sz="2000" kern="1200" baseline="0" dirty="0" smtClean="0">
                          <a:solidFill>
                            <a:schemeClr val="tx2">
                              <a:lumMod val="60000"/>
                              <a:lumOff val="40000"/>
                            </a:schemeClr>
                          </a:solidFill>
                          <a:latin typeface="Calibri" pitchFamily="34" charset="0"/>
                          <a:ea typeface="+mn-ea"/>
                          <a:cs typeface="Calibri" pitchFamily="34" charset="0"/>
                        </a:rPr>
                        <a:t>.</a:t>
                      </a:r>
                    </a:p>
                  </a:txBody>
                  <a:tcPr/>
                </a:tc>
              </a:tr>
            </a:tbl>
          </a:graphicData>
        </a:graphic>
      </p:graphicFrame>
    </p:spTree>
    <p:extLst>
      <p:ext uri="{BB962C8B-B14F-4D97-AF65-F5344CB8AC3E}">
        <p14:creationId xmlns:p14="http://schemas.microsoft.com/office/powerpoint/2010/main" val="718292992"/>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Task 4</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761450750"/>
              </p:ext>
            </p:extLst>
          </p:nvPr>
        </p:nvGraphicFramePr>
        <p:xfrm>
          <a:off x="6408514" y="2060848"/>
          <a:ext cx="2411958" cy="352734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600" dirty="0" smtClean="0">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Clock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Calendar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Marquee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Mouse Cursor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Adding interactivity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Engaging the customer (D)</a:t>
                      </a:r>
                    </a:p>
                    <a:p>
                      <a:pPr marL="177800" indent="-177800" algn="l">
                        <a:spcAft>
                          <a:spcPts val="600"/>
                        </a:spcAft>
                        <a:buFontTx/>
                        <a:buBlip>
                          <a:blip r:embed="rId3"/>
                        </a:buBlip>
                      </a:pPr>
                      <a:endParaRPr lang="en-GB" sz="18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t>LO4 </a:t>
            </a:r>
            <a:r>
              <a:rPr lang="en-GB" sz="1600" b="1" dirty="0"/>
              <a:t>- </a:t>
            </a:r>
            <a:r>
              <a:rPr lang="en-GB" sz="1600" dirty="0"/>
              <a:t>Create functioning hyperlinks</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Smarts Leisure Park </a:t>
            </a:r>
            <a:r>
              <a:rPr lang="en-GB" sz="1400" dirty="0">
                <a:latin typeface="Calibri" pitchFamily="34" charset="0"/>
                <a:cs typeface="Calibri" pitchFamily="34" charset="0"/>
              </a:rPr>
              <a:t>create more user interaction within their website.</a:t>
            </a:r>
          </a:p>
        </p:txBody>
      </p:sp>
      <p:graphicFrame>
        <p:nvGraphicFramePr>
          <p:cNvPr id="9" name="Table 8"/>
          <p:cNvGraphicFramePr>
            <a:graphicFrameLocks noGrp="1"/>
          </p:cNvGraphicFramePr>
          <p:nvPr>
            <p:extLst>
              <p:ext uri="{D42A27DB-BD31-4B8C-83A1-F6EECF244321}">
                <p14:modId xmlns:p14="http://schemas.microsoft.com/office/powerpoint/2010/main" val="2279024414"/>
              </p:ext>
            </p:extLst>
          </p:nvPr>
        </p:nvGraphicFramePr>
        <p:xfrm>
          <a:off x="395536" y="2276872"/>
          <a:ext cx="5832648" cy="384048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latin typeface="Calibri" pitchFamily="34" charset="0"/>
                          <a:ea typeface="+mn-ea"/>
                          <a:cs typeface="Calibri" pitchFamily="34" charset="0"/>
                        </a:rPr>
                        <a:t>Smarts Leisure Park will feel</a:t>
                      </a:r>
                      <a:r>
                        <a:rPr kumimoji="0" lang="en-GB" sz="2000" kern="1200" baseline="0" dirty="0" smtClean="0">
                          <a:solidFill>
                            <a:schemeClr val="tx1"/>
                          </a:solidFill>
                          <a:latin typeface="Calibri" pitchFamily="34" charset="0"/>
                          <a:ea typeface="+mn-ea"/>
                          <a:cs typeface="Calibri" pitchFamily="34" charset="0"/>
                        </a:rPr>
                        <a:t> that adding in additional Java content will make the website more appealing. This could be in the form of a clock, a calendar, mouse cursor, or a marquee for special offers or bulleting updates.</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baseline="0" dirty="0" smtClean="0">
                          <a:solidFill>
                            <a:schemeClr val="tx1"/>
                          </a:solidFill>
                          <a:latin typeface="Calibri" pitchFamily="34" charset="0"/>
                          <a:ea typeface="+mn-ea"/>
                          <a:cs typeface="Calibri" pitchFamily="34" charset="0"/>
                        </a:rPr>
                        <a:t>They want you to research what there is and evidence adding the code to your website. Clear evidence needs to be given of where the code was pasted and what the finished version looks like.</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sz="2000" dirty="0" smtClean="0">
                          <a:solidFill>
                            <a:schemeClr val="bg1"/>
                          </a:solidFill>
                          <a:latin typeface="Calibri" pitchFamily="34" charset="0"/>
                          <a:cs typeface="Calibri" pitchFamily="34" charset="0"/>
                        </a:rPr>
                        <a:t>4</a:t>
                      </a:r>
                      <a:endParaRPr lang="en-GB" sz="2000" dirty="0">
                        <a:solidFill>
                          <a:schemeClr val="bg1"/>
                        </a:solidFill>
                        <a:latin typeface="Calibri" pitchFamily="34" charset="0"/>
                        <a:cs typeface="Calibri" pitchFamily="34" charset="0"/>
                      </a:endParaRPr>
                    </a:p>
                  </a:txBody>
                  <a:tcPr anchor="ctr">
                    <a:solidFill>
                      <a:schemeClr val="tx2">
                        <a:lumMod val="60000"/>
                        <a:lumOff val="40000"/>
                      </a:schemeClr>
                    </a:solidFill>
                  </a:tcPr>
                </a:tc>
                <a:tc>
                  <a:txBody>
                    <a:bodyPr/>
                    <a:lstStyle/>
                    <a:p>
                      <a:r>
                        <a:rPr kumimoji="0" lang="en-GB" sz="2000" kern="1200" dirty="0" smtClean="0">
                          <a:solidFill>
                            <a:schemeClr val="tx2">
                              <a:lumMod val="60000"/>
                              <a:lumOff val="40000"/>
                            </a:schemeClr>
                          </a:solidFill>
                          <a:effectLst/>
                          <a:latin typeface="Calibri" pitchFamily="34" charset="0"/>
                          <a:ea typeface="+mn-ea"/>
                          <a:cs typeface="Calibri" pitchFamily="34" charset="0"/>
                        </a:rPr>
                        <a:t>Evidence showing some use of scripting to add to the user experience.</a:t>
                      </a:r>
                    </a:p>
                  </a:txBody>
                  <a:tcPr/>
                </a:tc>
              </a:tr>
            </a:tbl>
          </a:graphicData>
        </a:graphic>
      </p:graphicFrame>
    </p:spTree>
    <p:extLst>
      <p:ext uri="{BB962C8B-B14F-4D97-AF65-F5344CB8AC3E}">
        <p14:creationId xmlns:p14="http://schemas.microsoft.com/office/powerpoint/2010/main" val="3123369823"/>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LO4 – Assessment (P, M, D)</a:t>
            </a:r>
            <a:endParaRPr lang="en-GB" sz="3200" b="1" dirty="0" smtClean="0"/>
          </a:p>
        </p:txBody>
      </p:sp>
      <p:sp>
        <p:nvSpPr>
          <p:cNvPr id="5" name="Content Placeholder 1"/>
          <p:cNvSpPr>
            <a:spLocks noGrp="1"/>
          </p:cNvSpPr>
          <p:nvPr>
            <p:ph idx="4294967295"/>
          </p:nvPr>
        </p:nvSpPr>
        <p:spPr>
          <a:xfrm>
            <a:off x="214343" y="1085402"/>
            <a:ext cx="8715375" cy="558395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 name="Table 5"/>
          <p:cNvGraphicFramePr>
            <a:graphicFrameLocks noGrp="1"/>
          </p:cNvGraphicFramePr>
          <p:nvPr>
            <p:extLst>
              <p:ext uri="{D42A27DB-BD31-4B8C-83A1-F6EECF244321}">
                <p14:modId xmlns:p14="http://schemas.microsoft.com/office/powerpoint/2010/main" val="2435955314"/>
              </p:ext>
            </p:extLst>
          </p:nvPr>
        </p:nvGraphicFramePr>
        <p:xfrm>
          <a:off x="616867" y="1340768"/>
          <a:ext cx="7934045" cy="3213435"/>
        </p:xfrm>
        <a:graphic>
          <a:graphicData uri="http://schemas.openxmlformats.org/drawingml/2006/table">
            <a:tbl>
              <a:tblPr/>
              <a:tblGrid>
                <a:gridCol w="1074813"/>
                <a:gridCol w="5184576"/>
                <a:gridCol w="1008112"/>
                <a:gridCol w="666544"/>
              </a:tblGrid>
              <a:tr h="337221">
                <a:tc>
                  <a:txBody>
                    <a:bodyPr/>
                    <a:lstStyle/>
                    <a:p>
                      <a:pPr algn="ctr">
                        <a:spcAft>
                          <a:spcPts val="0"/>
                        </a:spcAft>
                      </a:pPr>
                      <a:r>
                        <a:rPr lang="en-GB" sz="1800" b="1" dirty="0">
                          <a:latin typeface="Calibri" pitchFamily="34" charset="0"/>
                          <a:ea typeface="Times New Roman"/>
                          <a:cs typeface="Calibri" pitchFamily="34" charset="0"/>
                        </a:rPr>
                        <a:t>Task</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800" b="1" dirty="0">
                          <a:latin typeface="Calibri" pitchFamily="34" charset="0"/>
                          <a:ea typeface="Times New Roman"/>
                          <a:cs typeface="Calibri" pitchFamily="34" charset="0"/>
                        </a:rPr>
                        <a:t>Activities</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800" b="1" dirty="0">
                          <a:latin typeface="Calibri" pitchFamily="34" charset="0"/>
                          <a:ea typeface="Times New Roman"/>
                          <a:cs typeface="Calibri" pitchFamily="34" charset="0"/>
                        </a:rPr>
                        <a:t>Student</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800" b="1" dirty="0" smtClean="0">
                          <a:latin typeface="Calibri" pitchFamily="34" charset="0"/>
                          <a:ea typeface="Times New Roman"/>
                          <a:cs typeface="Calibri" pitchFamily="34" charset="0"/>
                        </a:rPr>
                        <a:t>Staff</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480180">
                <a:tc gridSpan="4">
                  <a:txBody>
                    <a:bodyPr/>
                    <a:lstStyle/>
                    <a:p>
                      <a:r>
                        <a:rPr kumimoji="0" lang="en-GB" sz="1800" b="1" kern="1200" dirty="0" smtClean="0">
                          <a:solidFill>
                            <a:schemeClr val="tx1"/>
                          </a:solidFill>
                          <a:effectLst/>
                          <a:latin typeface="+mn-lt"/>
                          <a:ea typeface="+mn-ea"/>
                          <a:cs typeface="+mn-cs"/>
                        </a:rPr>
                        <a:t>LO4 - </a:t>
                      </a:r>
                      <a:r>
                        <a:rPr kumimoji="0" lang="en-GB" sz="1800" b="0" kern="1200" dirty="0" smtClean="0">
                          <a:solidFill>
                            <a:schemeClr val="tx1"/>
                          </a:solidFill>
                          <a:effectLst/>
                          <a:latin typeface="+mn-lt"/>
                          <a:ea typeface="+mn-ea"/>
                          <a:cs typeface="+mn-cs"/>
                        </a:rPr>
                        <a:t>Create interactive elements</a:t>
                      </a:r>
                      <a:endParaRPr lang="en-ZA" sz="1800" b="0" dirty="0">
                        <a:latin typeface="Calibri" pitchFamily="34" charset="0"/>
                        <a:ea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5798">
                <a:tc>
                  <a:txBody>
                    <a:bodyPr/>
                    <a:lstStyle/>
                    <a:p>
                      <a:pPr algn="ctr">
                        <a:spcAft>
                          <a:spcPts val="0"/>
                        </a:spcAft>
                      </a:pPr>
                      <a:r>
                        <a:rPr lang="en-GB" sz="1800">
                          <a:effectLst/>
                          <a:latin typeface="Times New Roman"/>
                          <a:ea typeface="Times New Roman"/>
                        </a:rPr>
                        <a:t>1</a:t>
                      </a:r>
                      <a:endParaRPr lang="en-GB"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GB" sz="1800">
                          <a:effectLst/>
                          <a:latin typeface="Times New Roman"/>
                          <a:ea typeface="Times New Roman"/>
                        </a:rPr>
                        <a:t>Evidence showing at least one rollover image/button</a:t>
                      </a:r>
                      <a:endParaRPr lang="en-GB"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3824">
                <a:tc>
                  <a:txBody>
                    <a:bodyPr/>
                    <a:lstStyle/>
                    <a:p>
                      <a:pPr algn="ctr">
                        <a:spcAft>
                          <a:spcPts val="0"/>
                        </a:spcAft>
                      </a:pPr>
                      <a:r>
                        <a:rPr lang="en-GB" sz="1800">
                          <a:effectLst/>
                          <a:latin typeface="Times New Roman"/>
                          <a:ea typeface="Times New Roman"/>
                        </a:rPr>
                        <a:t>2 (M/D)</a:t>
                      </a:r>
                      <a:endParaRPr lang="en-GB"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spcAft>
                          <a:spcPts val="0"/>
                        </a:spcAft>
                      </a:pPr>
                      <a:r>
                        <a:rPr lang="en-GB" sz="1800">
                          <a:effectLst/>
                          <a:latin typeface="Times New Roman"/>
                          <a:ea typeface="Times New Roman"/>
                        </a:rPr>
                        <a:t>Evidence showing at least two different rollover objects</a:t>
                      </a:r>
                      <a:endParaRPr lang="en-GB"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GB"/>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GB"/>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615798">
                <a:tc>
                  <a:txBody>
                    <a:bodyPr/>
                    <a:lstStyle/>
                    <a:p>
                      <a:pPr algn="ctr">
                        <a:spcAft>
                          <a:spcPts val="0"/>
                        </a:spcAft>
                      </a:pPr>
                      <a:r>
                        <a:rPr lang="en-GB" sz="1800">
                          <a:effectLst/>
                          <a:latin typeface="Times New Roman"/>
                          <a:ea typeface="Times New Roman"/>
                        </a:rPr>
                        <a:t>3 (M/D)</a:t>
                      </a:r>
                      <a:endParaRPr lang="en-GB"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spcAft>
                          <a:spcPts val="0"/>
                        </a:spcAft>
                      </a:pPr>
                      <a:r>
                        <a:rPr lang="en-GB" sz="1800" dirty="0">
                          <a:effectLst/>
                          <a:latin typeface="Times New Roman"/>
                          <a:ea typeface="Times New Roman"/>
                        </a:rPr>
                        <a:t>Evidence showing one further interactive element</a:t>
                      </a:r>
                      <a:endParaRPr lang="en-GB" sz="2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GB" dirty="0"/>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615798">
                <a:tc>
                  <a:txBody>
                    <a:bodyPr/>
                    <a:lstStyle/>
                    <a:p>
                      <a:pPr algn="ctr">
                        <a:spcAft>
                          <a:spcPts val="0"/>
                        </a:spcAft>
                      </a:pPr>
                      <a:r>
                        <a:rPr lang="en-GB" sz="1800" dirty="0">
                          <a:effectLst/>
                          <a:latin typeface="Times New Roman"/>
                          <a:ea typeface="Times New Roman"/>
                        </a:rPr>
                        <a:t>4 (D)</a:t>
                      </a:r>
                      <a:endParaRPr lang="en-GB" sz="2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spcAft>
                          <a:spcPts val="0"/>
                        </a:spcAft>
                      </a:pPr>
                      <a:r>
                        <a:rPr lang="en-GB" sz="1800" dirty="0">
                          <a:effectLst/>
                          <a:latin typeface="Times New Roman"/>
                          <a:ea typeface="Times New Roman"/>
                        </a:rPr>
                        <a:t>Evidence showing some use of scripting to add to the user experience</a:t>
                      </a:r>
                      <a:endParaRPr lang="en-GB" sz="2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GB" dirty="0"/>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spTree>
    <p:extLst>
      <p:ext uri="{BB962C8B-B14F-4D97-AF65-F5344CB8AC3E}">
        <p14:creationId xmlns:p14="http://schemas.microsoft.com/office/powerpoint/2010/main" val="3617864105"/>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6DD945F-B7B0-4691-A0D0-E2EAD6DA23B3}">
  <ds:schemaRefs>
    <ds:schemaRef ds:uri="http://purl.org/dc/elements/1.1/"/>
    <ds:schemaRef ds:uri="http://purl.org/dc/terms/"/>
    <ds:schemaRef ds:uri="http://schemas.openxmlformats.org/package/2006/metadata/core-properties"/>
    <ds:schemaRef ds:uri="http://purl.org/dc/dcmitype/"/>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BrookeWeston</Template>
  <TotalTime>23277</TotalTime>
  <Words>1040</Words>
  <Application>Microsoft Office PowerPoint</Application>
  <PresentationFormat>On-screen Show (4:3)</PresentationFormat>
  <Paragraphs>139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BrookeWeston</vt:lpstr>
      <vt:lpstr>PowerPoint Presentation</vt:lpstr>
      <vt:lpstr>Learning Outcome 4 – Assignment</vt:lpstr>
      <vt:lpstr>Learning Outcome 4 – Assignment</vt:lpstr>
      <vt:lpstr>Learning Outcome 4 – Task 1</vt:lpstr>
      <vt:lpstr>Learning Outcome 4 – Task 2</vt:lpstr>
      <vt:lpstr>Learning Outcome 4 – Task 3</vt:lpstr>
      <vt:lpstr>Learning Outcome 4 – Task 4</vt:lpstr>
      <vt:lpstr>LO4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LO3 Cambridge L2</dc:title>
  <dc:subject>eBusiness</dc:subject>
  <dc:creator>KPA</dc:creator>
  <cp:lastModifiedBy>Stephen Rafferty</cp:lastModifiedBy>
  <cp:revision>1113</cp:revision>
  <cp:lastPrinted>2012-09-28T14:36:43Z</cp:lastPrinted>
  <dcterms:created xsi:type="dcterms:W3CDTF">2008-03-12T11:01:44Z</dcterms:created>
  <dcterms:modified xsi:type="dcterms:W3CDTF">2014-06-17T08:30:20Z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